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6" r:id="rId3"/>
    <p:sldId id="289" r:id="rId4"/>
    <p:sldId id="290" r:id="rId5"/>
    <p:sldId id="291" r:id="rId6"/>
    <p:sldId id="292" r:id="rId7"/>
    <p:sldId id="294" r:id="rId8"/>
    <p:sldId id="293" r:id="rId9"/>
    <p:sldId id="25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66" r:id="rId22"/>
    <p:sldId id="274" r:id="rId23"/>
    <p:sldId id="275" r:id="rId24"/>
    <p:sldId id="264" r:id="rId25"/>
    <p:sldId id="267" r:id="rId26"/>
    <p:sldId id="268" r:id="rId27"/>
    <p:sldId id="269" r:id="rId28"/>
    <p:sldId id="265" r:id="rId29"/>
    <p:sldId id="270" r:id="rId30"/>
    <p:sldId id="272" r:id="rId31"/>
    <p:sldId id="271" r:id="rId32"/>
    <p:sldId id="27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2"/>
    <p:restoredTop sz="94651"/>
  </p:normalViewPr>
  <p:slideViewPr>
    <p:cSldViewPr snapToGrid="0">
      <p:cViewPr varScale="1">
        <p:scale>
          <a:sx n="106" d="100"/>
          <a:sy n="106" d="100"/>
        </p:scale>
        <p:origin x="10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00.png>
</file>

<file path=ppt/media/image110.png>
</file>

<file path=ppt/media/image12.png>
</file>

<file path=ppt/media/image2.jpeg>
</file>

<file path=ppt/media/image3.jpeg>
</file>

<file path=ppt/media/image30.png>
</file>

<file path=ppt/media/image4.png>
</file>

<file path=ppt/media/image40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81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D8685-BF39-1495-CF24-4F1B0307D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570D9A-C5D2-FF7C-3644-A4DF8E89E9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66580-4BD6-903B-24E8-248EE1848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833E-E817-74EA-AF0F-7BE77F457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CE881-D5F7-4DFC-EDD7-5B4CB7056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54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CA54F-0914-1D5E-53DA-546EE30E9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5933A5-10B3-8922-AFE2-FA3A0D231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A5B6B-E662-D7EE-403C-422DA0DF9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06DC3-D311-881F-12C0-2FE33C0A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12770-8D29-70D7-240E-A5D28D8B1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295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264A2C-5C3D-7618-54D9-236EE375EC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2CC421-D912-2B56-4407-EB582E3C3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2B872-E8F9-D888-62B2-24851297F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F562E-3003-3833-0DFA-C3E2ED5A9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5A6C1-A554-A489-BF47-674D944FA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796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7DADB-B80F-4DBE-2089-E463BF701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49650-58FD-6F35-5CFE-A6132BD1F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09DA3-C902-45CF-1E5A-AF70F6242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8F805-C836-5139-139D-9E094B8DF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5012B-7603-ED21-D784-A0D7ED1D7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0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F3600-9272-D9D7-798D-8D73A0BB2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C3236-7D2D-CF0A-7AD8-975A408D2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A09E9-C946-D66F-DB27-46E004F60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57067-F01C-1BFC-D433-5910030F7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5947D-1648-B7E2-CD4F-9458A0EE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6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B5E61-F812-1423-34EE-6FEC7757E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A3AAA-69FB-12A5-6737-C7F5373CAC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847A6-5FEF-46A4-12D6-EF4C61A7EB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FC1ED-BF91-EA9D-6BFC-EDCD4CBC6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B997AC-3D60-39F1-8974-DD22A393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D0B4E5-D22A-4CA8-6CA7-84AB229AD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83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3BA90-0A1F-DA9D-19F2-88E1DED18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34331-C7A8-1A51-2C79-AE089269D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31F30-3CF7-A0AC-BBD8-5E10E34EC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F5D109-61E9-D8F1-E494-6BF5ADD753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1BE70D-79AB-B43B-DB6D-C147C0901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49B1AB-0C7E-450B-370C-332C3CEF0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75CFB9-9629-CD38-647F-DEC7E331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298033-3117-7EB5-AF93-43DD7EA74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05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FBD4-AECC-E8C5-699F-0C0903C7E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549BC2-4D8F-48F9-AD49-909ED7E22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52770D-597A-F527-A555-5F513FBD1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FCECB0-C3A8-A297-ED7D-3A216E473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1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918144-F63D-4592-FB39-3F0FC0B0D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19F033-E09A-ED79-82B5-84084274D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5CD2E4-7CFD-80DD-AC76-B4678D1BF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4EC68-9E8A-1C4E-3870-837460FB0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A7183-3209-1E66-2BF7-1E1A4929C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6AE320-2885-02E9-B408-B65255068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DE966-F088-C19B-82CC-03B3041D3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208DAD-768A-4C0A-F45B-F3FB43354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0889F-7F15-E862-45CC-BE877A533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599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90D12-6DAD-171E-5C44-1C933DBAA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F5210E-6C87-CE34-5144-9869CA0A8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210B58-298A-786B-6B20-C8620C51A7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12C1E-0CC0-0198-4AAC-338809C6E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083992-6824-C0C3-BD44-70007CBE3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427E1-DE32-B61D-721C-F6029E9A4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151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36F00F-E4B5-6449-3F27-7F7400DF6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53526-985E-710C-A6C0-ABF1E758F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CAF5F-ECEE-FE4F-325D-5A7DE3A869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F0BA02-0F25-D340-918E-D8EE852131BC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ACCA8-3B4C-02C5-3971-C6C37AC0EF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537C8-E258-F0CF-E7E9-564B96C59D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E529D2-2E2C-C047-A7F6-02E756C41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28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60B5F-040E-C296-9511-14682DFA96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EBGN645: Day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CBC080-9AF2-CAEA-F90D-6A0698128F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006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E0BF-A593-D9E3-3F1F-EC964E8F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Ripley’s restaurant – </a:t>
            </a:r>
            <a:r>
              <a:rPr lang="en-US" i="1" dirty="0"/>
              <a:t>A very simple model</a:t>
            </a:r>
            <a:r>
              <a:rPr lang="en-US" dirty="0"/>
              <a:t> 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755F0-8F5C-9D11-7EBF-F35137DBE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Ripley works 40 hours per week making hamburgers, hot dogs, and </a:t>
            </a:r>
            <a:r>
              <a:rPr lang="en-US" dirty="0" err="1"/>
              <a:t>french</a:t>
            </a:r>
            <a:r>
              <a:rPr lang="en-US" dirty="0"/>
              <a:t> fries. The net revenue and time to make for each of the items is in the table below. </a:t>
            </a:r>
          </a:p>
          <a:p>
            <a:endParaRPr lang="en-US" dirty="0"/>
          </a:p>
          <a:p>
            <a:r>
              <a:rPr lang="en-US" dirty="0"/>
              <a:t>What is Ripley’s profit-maximizing production choice?</a:t>
            </a:r>
          </a:p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A50FFA5-2A0C-1123-ABE7-9288935CB98E}"/>
              </a:ext>
            </a:extLst>
          </p:cNvPr>
          <p:cNvGraphicFramePr>
            <a:graphicFrameLocks noGrp="1"/>
          </p:cNvGraphicFramePr>
          <p:nvPr/>
        </p:nvGraphicFramePr>
        <p:xfrm>
          <a:off x="3306431" y="5054600"/>
          <a:ext cx="5579137" cy="1257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5028">
                  <a:extLst>
                    <a:ext uri="{9D8B030D-6E8A-4147-A177-3AD203B41FA5}">
                      <a16:colId xmlns:a16="http://schemas.microsoft.com/office/drawing/2014/main" val="2806072947"/>
                    </a:ext>
                  </a:extLst>
                </a:gridCol>
                <a:gridCol w="1454053">
                  <a:extLst>
                    <a:ext uri="{9D8B030D-6E8A-4147-A177-3AD203B41FA5}">
                      <a16:colId xmlns:a16="http://schemas.microsoft.com/office/drawing/2014/main" val="1412884838"/>
                    </a:ext>
                  </a:extLst>
                </a:gridCol>
                <a:gridCol w="1375028">
                  <a:extLst>
                    <a:ext uri="{9D8B030D-6E8A-4147-A177-3AD203B41FA5}">
                      <a16:colId xmlns:a16="http://schemas.microsoft.com/office/drawing/2014/main" val="1409108284"/>
                    </a:ext>
                  </a:extLst>
                </a:gridCol>
                <a:gridCol w="1375028">
                  <a:extLst>
                    <a:ext uri="{9D8B030D-6E8A-4147-A177-3AD203B41FA5}">
                      <a16:colId xmlns:a16="http://schemas.microsoft.com/office/drawing/2014/main" val="1879932289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Item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Revenue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Cost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Hours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2359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Hamburger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0.75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051128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Hot dog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0.75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18151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French fries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0.25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0.1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3403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9271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E0BF-A593-D9E3-3F1F-EC964E8F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Ripley’s restaurant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755F0-8F5C-9D11-7EBF-F35137DBE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Warning.. The images I’m about to show are disturbing</a:t>
            </a:r>
          </a:p>
        </p:txBody>
      </p:sp>
    </p:spTree>
    <p:extLst>
      <p:ext uri="{BB962C8B-B14F-4D97-AF65-F5344CB8AC3E}">
        <p14:creationId xmlns:p14="http://schemas.microsoft.com/office/powerpoint/2010/main" val="2704714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E0BF-A593-D9E3-3F1F-EC964E8FE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Ripley’s restaurant – visualized by (janky) AI</a:t>
            </a:r>
          </a:p>
        </p:txBody>
      </p:sp>
      <p:pic>
        <p:nvPicPr>
          <p:cNvPr id="5" name="Picture 4" descr="A person in a dog mask making pies&#10;&#10;Description automatically generated">
            <a:extLst>
              <a:ext uri="{FF2B5EF4-FFF2-40B4-BE49-F238E27FC236}">
                <a16:creationId xmlns:a16="http://schemas.microsoft.com/office/drawing/2014/main" id="{DD926E7A-7A4B-8343-95D8-E500BDB78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907" y="1000185"/>
            <a:ext cx="3356186" cy="5588758"/>
          </a:xfrm>
          <a:prstGeom prst="rect">
            <a:avLst/>
          </a:prstGeom>
        </p:spPr>
      </p:pic>
      <p:pic>
        <p:nvPicPr>
          <p:cNvPr id="7" name="Picture 6" descr="A person wearing a white coat&#10;&#10;Description automatically generated">
            <a:extLst>
              <a:ext uri="{FF2B5EF4-FFF2-40B4-BE49-F238E27FC236}">
                <a16:creationId xmlns:a16="http://schemas.microsoft.com/office/drawing/2014/main" id="{0F7C4445-F8C2-EEF2-29B9-5B7095D27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351" y="1159314"/>
            <a:ext cx="2667000" cy="5270500"/>
          </a:xfrm>
          <a:prstGeom prst="rect">
            <a:avLst/>
          </a:prstGeom>
        </p:spPr>
      </p:pic>
      <p:pic>
        <p:nvPicPr>
          <p:cNvPr id="9" name="Picture 8" descr="A person standing in front of a table with food&#10;&#10;Description automatically generated">
            <a:extLst>
              <a:ext uri="{FF2B5EF4-FFF2-40B4-BE49-F238E27FC236}">
                <a16:creationId xmlns:a16="http://schemas.microsoft.com/office/drawing/2014/main" id="{88D0491F-0B42-18A4-CF2F-0425E0FDDD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6832" y="1031165"/>
            <a:ext cx="269240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416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F9E46-3F4A-8D6A-3FBF-0FA81614F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7D8F0-84ED-F3C2-321E-B56508D3B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98875" cy="4351338"/>
          </a:xfrm>
        </p:spPr>
        <p:txBody>
          <a:bodyPr>
            <a:normAutofit/>
          </a:bodyPr>
          <a:lstStyle/>
          <a:p>
            <a:r>
              <a:rPr lang="en-US" dirty="0"/>
              <a:t>Always go in this order:</a:t>
            </a:r>
          </a:p>
          <a:p>
            <a:pPr lvl="1"/>
            <a:r>
              <a:rPr lang="en-US" sz="2800" dirty="0"/>
              <a:t>Sets/indices</a:t>
            </a:r>
          </a:p>
          <a:p>
            <a:pPr lvl="1"/>
            <a:r>
              <a:rPr lang="en-US" sz="2800" dirty="0"/>
              <a:t>Parameters</a:t>
            </a:r>
          </a:p>
          <a:p>
            <a:pPr lvl="1"/>
            <a:r>
              <a:rPr lang="en-US" sz="2800" dirty="0"/>
              <a:t>Variables</a:t>
            </a:r>
          </a:p>
          <a:p>
            <a:pPr lvl="1"/>
            <a:r>
              <a:rPr lang="en-US" sz="2800" dirty="0"/>
              <a:t>Objective function</a:t>
            </a:r>
          </a:p>
          <a:p>
            <a:pPr lvl="1"/>
            <a:r>
              <a:rPr lang="en-US" sz="2800" dirty="0"/>
              <a:t>Constraints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See explanation/examples in INFORMS (</a:t>
            </a:r>
            <a:r>
              <a:rPr lang="en-US" dirty="0" err="1"/>
              <a:t>Grievel</a:t>
            </a:r>
            <a:r>
              <a:rPr lang="en-US" dirty="0"/>
              <a:t> et al.) or CCS papers</a:t>
            </a:r>
          </a:p>
        </p:txBody>
      </p:sp>
    </p:spTree>
    <p:extLst>
      <p:ext uri="{BB962C8B-B14F-4D97-AF65-F5344CB8AC3E}">
        <p14:creationId xmlns:p14="http://schemas.microsoft.com/office/powerpoint/2010/main" val="4089937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E0BF-A593-D9E3-3F1F-EC964E8F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Ripley’s restaurant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57136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Indices: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: items produced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∈{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h𝑎𝑚𝑏𝑢𝑟𝑔𝑒𝑟𝑠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h𝑜𝑡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𝑑𝑜𝑔𝑠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𝑓𝑟𝑒𝑛𝑐h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𝑓𝑟𝑖𝑒𝑠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/>
                  <a:t>Parameters: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revenue ($’s / item)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cost ($’s / item)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time required to produce an item (hours / item)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acc>
                  </m:oMath>
                </a14:m>
                <a:r>
                  <a:rPr lang="en-US" dirty="0"/>
                  <a:t>: maximum time worked per week (hours)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57136"/>
                <a:ext cx="10515600" cy="4351338"/>
              </a:xfrm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2A30940-F8C5-893B-8D16-30097E62731A}"/>
              </a:ext>
            </a:extLst>
          </p:cNvPr>
          <p:cNvGraphicFramePr>
            <a:graphicFrameLocks noGrp="1"/>
          </p:cNvGraphicFramePr>
          <p:nvPr/>
        </p:nvGraphicFramePr>
        <p:xfrm>
          <a:off x="3306431" y="5054600"/>
          <a:ext cx="5579137" cy="1257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5028">
                  <a:extLst>
                    <a:ext uri="{9D8B030D-6E8A-4147-A177-3AD203B41FA5}">
                      <a16:colId xmlns:a16="http://schemas.microsoft.com/office/drawing/2014/main" val="2806072947"/>
                    </a:ext>
                  </a:extLst>
                </a:gridCol>
                <a:gridCol w="1454053">
                  <a:extLst>
                    <a:ext uri="{9D8B030D-6E8A-4147-A177-3AD203B41FA5}">
                      <a16:colId xmlns:a16="http://schemas.microsoft.com/office/drawing/2014/main" val="1412884838"/>
                    </a:ext>
                  </a:extLst>
                </a:gridCol>
                <a:gridCol w="1375028">
                  <a:extLst>
                    <a:ext uri="{9D8B030D-6E8A-4147-A177-3AD203B41FA5}">
                      <a16:colId xmlns:a16="http://schemas.microsoft.com/office/drawing/2014/main" val="1409108284"/>
                    </a:ext>
                  </a:extLst>
                </a:gridCol>
                <a:gridCol w="1375028">
                  <a:extLst>
                    <a:ext uri="{9D8B030D-6E8A-4147-A177-3AD203B41FA5}">
                      <a16:colId xmlns:a16="http://schemas.microsoft.com/office/drawing/2014/main" val="1879932289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Item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Revenue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Cost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Hours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2359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Hamburger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0.75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051128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Hot dog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0.75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0.2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18151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French fries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0.25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0.1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3403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5031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E0BF-A593-D9E3-3F1F-EC964E8F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Ripley’s restaurant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10185"/>
                <a:ext cx="10515600" cy="4866778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/>
                  <a:t>Variables: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production of goods (items) – </a:t>
                </a:r>
                <a:r>
                  <a:rPr lang="en-US" b="1" i="1" dirty="0"/>
                  <a:t>non-negative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: profit ($s)</a:t>
                </a:r>
              </a:p>
              <a:p>
                <a:endParaRPr lang="en-US" dirty="0"/>
              </a:p>
              <a:p>
                <a:r>
                  <a:rPr lang="en-US" dirty="0"/>
                  <a:t>Objective function is to maximize profit:</a:t>
                </a:r>
              </a:p>
              <a:p>
                <a:endParaRPr lang="en-US" sz="11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𝑎𝑥</m:t>
                            </m:r>
                          </m:e>
                        </m:mr>
                        <m:m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mr>
                      </m:m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Subject to (constrained by) the weekly hourly limit:</a:t>
                </a:r>
              </a:p>
              <a:p>
                <a:endParaRPr lang="en-US" sz="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acc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≥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10185"/>
                <a:ext cx="10515600" cy="4866778"/>
              </a:xfrm>
              <a:blipFill>
                <a:blip r:embed="rId2"/>
                <a:stretch>
                  <a:fillRect l="-965" t="-1823" b="-408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2633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E0BF-A593-D9E3-3F1F-EC964E8F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Ripley’s restaurant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755F0-8F5C-9D11-7EBF-F35137DBE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185"/>
            <a:ext cx="10515600" cy="486677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Let’s code this up in GAMS…</a:t>
            </a:r>
          </a:p>
        </p:txBody>
      </p:sp>
    </p:spTree>
    <p:extLst>
      <p:ext uri="{BB962C8B-B14F-4D97-AF65-F5344CB8AC3E}">
        <p14:creationId xmlns:p14="http://schemas.microsoft.com/office/powerpoint/2010/main" val="3496977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E0BF-A593-D9E3-3F1F-EC964E8F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Ripley’s restaurant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10185"/>
                <a:ext cx="10515600" cy="4866778"/>
              </a:xfrm>
            </p:spPr>
            <p:txBody>
              <a:bodyPr/>
              <a:lstStyle/>
              <a:p>
                <a:endParaRPr lang="en-US" dirty="0"/>
              </a:p>
              <a:p>
                <a:r>
                  <a:rPr lang="en-US" dirty="0"/>
                  <a:t>Counterfactual: Ripley has a surplus of potatoes and is now requiring all hot dogs sold to be matched by a sale of </a:t>
                </a:r>
                <a:r>
                  <a:rPr lang="en-US" dirty="0" err="1"/>
                  <a:t>french</a:t>
                </a:r>
                <a:r>
                  <a:rPr lang="en-US" dirty="0"/>
                  <a:t> fries (the obligatory combo).. How does his production change?</a:t>
                </a:r>
              </a:p>
              <a:p>
                <a:endParaRPr lang="en-US" dirty="0"/>
              </a:p>
              <a:p>
                <a:r>
                  <a:rPr lang="en-US" dirty="0"/>
                  <a:t>Need to add a new constraint: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𝑓𝑟𝑒𝑛𝑐h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𝑓𝑟𝑖𝑒𝑠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h𝑜𝑡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𝑑𝑜𝑔𝑠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Intentional with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/>
                  <a:t> - do not want to limit standalone </a:t>
                </a:r>
                <a:r>
                  <a:rPr lang="en-US" dirty="0" err="1"/>
                  <a:t>french</a:t>
                </a:r>
                <a:r>
                  <a:rPr lang="en-US" dirty="0"/>
                  <a:t> fries</a:t>
                </a:r>
              </a:p>
              <a:p>
                <a:r>
                  <a:rPr lang="en-US" dirty="0"/>
                  <a:t>Brings up the important concept of switches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10185"/>
                <a:ext cx="10515600" cy="4866778"/>
              </a:xfrm>
              <a:blipFill>
                <a:blip r:embed="rId2"/>
                <a:stretch>
                  <a:fillRect l="-1086" r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3566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E0BF-A593-D9E3-3F1F-EC964E8F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Ripley’s restaurant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10185"/>
                <a:ext cx="10515600" cy="4866778"/>
              </a:xfrm>
            </p:spPr>
            <p:txBody>
              <a:bodyPr/>
              <a:lstStyle/>
              <a:p>
                <a:endParaRPr lang="en-US" dirty="0"/>
              </a:p>
              <a:p>
                <a:r>
                  <a:rPr lang="en-US" dirty="0"/>
                  <a:t>Counterfactual: Ripley really likes hot dogs and is having trouble not eating a hot dog for every one that he cooks.. How does his bad behavior (and poor restaurant hygiene) impact his profits?</a:t>
                </a:r>
              </a:p>
              <a:p>
                <a:endParaRPr lang="en-US" dirty="0"/>
              </a:p>
              <a:p>
                <a:r>
                  <a:rPr lang="en-US" dirty="0"/>
                  <a:t>Need to change parameters…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h𝑜𝑡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𝑑𝑜𝑔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h𝑜𝑡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𝑑𝑜𝑔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h𝑜𝑡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𝑑𝑜𝑔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h𝑜𝑡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𝑑𝑜𝑔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10185"/>
                <a:ext cx="10515600" cy="4866778"/>
              </a:xfrm>
              <a:blipFill>
                <a:blip r:embed="rId2"/>
                <a:stretch>
                  <a:fillRect l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9361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E0BF-A593-D9E3-3F1F-EC964E8F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unit conversions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10185"/>
                <a:ext cx="10515600" cy="4866778"/>
              </a:xfrm>
            </p:spPr>
            <p:txBody>
              <a:bodyPr>
                <a:normAutofit fontScale="92500" lnSpcReduction="20000"/>
              </a:bodyPr>
              <a:lstStyle/>
              <a:p>
                <a:endParaRPr lang="en-US" dirty="0"/>
              </a:p>
              <a:p>
                <a:r>
                  <a:rPr lang="en-US" dirty="0"/>
                  <a:t>Knowing how to do unit conversions is an absolutely necessity, especially when modeling energy/physical systems</a:t>
                </a:r>
              </a:p>
              <a:p>
                <a:endParaRPr lang="en-US" dirty="0"/>
              </a:p>
              <a:p>
                <a:r>
                  <a:rPr lang="en-US" dirty="0"/>
                  <a:t>Example here: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revenue ($’s / item)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production of goods (items)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: profit ($s)</a:t>
                </a:r>
              </a:p>
              <a:p>
                <a:pPr lvl="1"/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127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127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127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…$=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$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𝑖𝑡𝑒𝑚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𝑖𝑡𝑒𝑚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0755F0-8F5C-9D11-7EBF-F35137DBE8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10185"/>
                <a:ext cx="10515600" cy="4866778"/>
              </a:xfrm>
              <a:blipFill>
                <a:blip r:embed="rId2"/>
                <a:stretch>
                  <a:fillRect l="-965" b="-119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753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2B9C-355D-67BA-698F-4AD65C0F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Questions, notes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7F307-C206-4B7D-B5B9-50D1D7ECB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48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I’d like to do my project on X.. What do you think?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 can’t get ‘gams’ to run on my Mac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Things I want you to have on your resume:</a:t>
            </a:r>
          </a:p>
          <a:p>
            <a:pPr>
              <a:buFontTx/>
              <a:buChar char="-"/>
            </a:pPr>
            <a:r>
              <a:rPr lang="en-US" dirty="0"/>
              <a:t>HPC experience</a:t>
            </a:r>
          </a:p>
          <a:p>
            <a:pPr>
              <a:buFontTx/>
              <a:buChar char="-"/>
            </a:pPr>
            <a:r>
              <a:rPr lang="en-US" dirty="0"/>
              <a:t>GitHub basics</a:t>
            </a:r>
          </a:p>
          <a:p>
            <a:pPr>
              <a:buFontTx/>
              <a:buChar char="-"/>
            </a:pPr>
            <a:r>
              <a:rPr lang="en-US" dirty="0"/>
              <a:t>Optimization modeling </a:t>
            </a:r>
          </a:p>
        </p:txBody>
      </p:sp>
    </p:spTree>
    <p:extLst>
      <p:ext uri="{BB962C8B-B14F-4D97-AF65-F5344CB8AC3E}">
        <p14:creationId xmlns:p14="http://schemas.microsoft.com/office/powerpoint/2010/main" val="26355666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558F9-63F7-2B08-5D88-F1804CB1B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Sparse matrix 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DD194-4887-EBF5-DC9E-DD102ADD3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913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19DBE-4708-88F1-CF43-AD449BE2A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38" y="18255"/>
            <a:ext cx="10515600" cy="1325563"/>
          </a:xfrm>
        </p:spPr>
        <p:txBody>
          <a:bodyPr/>
          <a:lstStyle/>
          <a:p>
            <a:r>
              <a:rPr lang="en-US" dirty="0"/>
              <a:t>Example 2: Ursula’s Utility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2C81C-A582-10C7-0CE3-FFDAA16277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042" y="1467853"/>
            <a:ext cx="7206916" cy="50893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Ursula love’s eating pizza and beer. She is at Woody’s and is trying to decide what combination would maximize her utility/happiness. She has $20 in her pocket and forgot her wallet (luckily she’s a regular and they don’t ID her). Each piece of pizza costs $2 and gives her 2 utils of satisfaction while each beer costs $4 and gives her 5 utils of satisfaction. What is Ursula’s utility-maximizing set of consumption choices?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Also – what major utility assumption are we violating?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146ADB-A83D-63DD-F98B-B6E1340C9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100" y="1206500"/>
            <a:ext cx="37719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9519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E2C68-D50B-6D1B-67CB-63FA7F34B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97126" cy="1325563"/>
          </a:xfrm>
        </p:spPr>
        <p:txBody>
          <a:bodyPr/>
          <a:lstStyle/>
          <a:p>
            <a:r>
              <a:rPr lang="en-US" dirty="0"/>
              <a:t>Ursula’s Utility [I] – Sets, parameters, variables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C8969-439B-B1D4-8B25-398278D6F3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40042"/>
                <a:ext cx="10515600" cy="4952833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Sets/indices: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: products consumed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𝑝𝑖𝑧𝑧𝑎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𝑏𝑒𝑒𝑟</m:t>
                        </m:r>
                      </m:e>
                    </m:d>
                  </m:oMath>
                </a14:m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Parameters:</a:t>
                </a:r>
              </a:p>
              <a:p>
                <a:pPr marL="0" indent="0">
                  <a:buNone/>
                </a:pPr>
                <a:r>
                  <a:rPr lang="en-US" b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utility per item consumed (utils/item)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cost per item ($s/item)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: budget ($s)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Variables: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Consumption of pizza and beer (items)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dirty="0"/>
                  <a:t>: total utility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C8969-439B-B1D4-8B25-398278D6F3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40042"/>
                <a:ext cx="10515600" cy="4952833"/>
              </a:xfrm>
              <a:blipFill>
                <a:blip r:embed="rId2"/>
                <a:stretch>
                  <a:fillRect l="-1086" t="-2558" b="-10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1217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E2C68-D50B-6D1B-67CB-63FA7F34B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97126" cy="1325563"/>
          </a:xfrm>
        </p:spPr>
        <p:txBody>
          <a:bodyPr/>
          <a:lstStyle/>
          <a:p>
            <a:r>
              <a:rPr lang="en-US" dirty="0"/>
              <a:t>Ursula’s Utility [II] – Objective and constraints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C8969-439B-B1D4-8B25-398278D6F3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6675" y="1540042"/>
                <a:ext cx="11835062" cy="495283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Objective is to maximize happiness: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𝑎𝑥</m:t>
                            </m:r>
                          </m:e>
                        </m:mr>
                        <m:m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mr>
                      </m:m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Subject to her budget constraint: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sz="2400" i="1" dirty="0"/>
                  <a:t>Next class: how do we represent declining marginal utility in a linear program?</a:t>
                </a:r>
              </a:p>
              <a:p>
                <a:pPr marL="0" indent="0" algn="ctr">
                  <a:buNone/>
                </a:pPr>
                <a:r>
                  <a:rPr lang="en-US" sz="2400" i="1" dirty="0"/>
                  <a:t>Can we use another type of program?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DC8969-439B-B1D4-8B25-398278D6F3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6675" y="1540042"/>
                <a:ext cx="11835062" cy="4952833"/>
              </a:xfrm>
              <a:blipFill>
                <a:blip r:embed="rId2"/>
                <a:stretch>
                  <a:fillRect l="-1072" t="-24041" b="-104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4026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33CCB-37D2-376E-F2AC-20139FCAA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Franz Forestry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C8B07-B16B-346E-D164-6FCD918BE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768" y="1825625"/>
            <a:ext cx="7291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Franz owns land that produces lumber. Franz makes $100 net profit for every tree cut down. There is an initial stand of 100 trees and the trees grow at 1%* per year. Franz has a discount rate of 2%*. What is Franz profit-maximizing harvesting behavior?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*: Varied in counterfactuals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21B6E-BECD-4001-03CD-C92467F4E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332" y="603250"/>
            <a:ext cx="37719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0573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72212-4594-D9EF-BCEC-419B48F39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Franz Forestry [I] – sets and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0EFD3E-BA11-E990-592B-C1D4031707C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Set/Indices: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: years,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∈{0,1,2,…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dirty="0"/>
                  <a:t>: first year 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: last year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Parameters: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: sale price ($/tree)</a:t>
                </a:r>
              </a:p>
              <a:p>
                <a:pPr marL="0" indent="0">
                  <a:buNone/>
                </a:pPr>
                <a:r>
                  <a:rPr lang="en-US" b="0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dirty="0"/>
                  <a:t>: annual growth rate for trees (%) –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≥1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dirty="0"/>
                  <a:t>: initial stock of trees (trees)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: discount rate (%)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: discount factor (unitless)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50EFD3E-BA11-E990-592B-C1D4031707C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3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59357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00C52-B6DA-37BD-D3E6-C84BA476E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Franz Forestry [II] – variables and objective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CE25F9-3437-106B-230E-930F5C9311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47537"/>
                <a:ext cx="10515600" cy="482942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Variables: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: Number of trees harvested (trees/year)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: Stock of trees available in each year (trees)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: Profit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Objective is to maximize discounted profits: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𝑎𝑥</m:t>
                            </m:r>
                          </m:e>
                        </m:mr>
                        <m:m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mr>
                      </m:m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CE25F9-3437-106B-230E-930F5C9311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47537"/>
                <a:ext cx="10515600" cy="4829426"/>
              </a:xfrm>
              <a:blipFill>
                <a:blip r:embed="rId2"/>
                <a:stretch>
                  <a:fillRect l="-1206" t="-2362" b="-362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163487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00C52-B6DA-37BD-D3E6-C84BA476E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Franz Forestry [III] - constraints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CE25F9-3437-106B-230E-930F5C9311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47537"/>
                <a:ext cx="10515600" cy="482942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Franz cannot harvest more than what is available: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∀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In the first year, stock must equal the initial amount: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∀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In subsequent years, stock is based on last year’s harvest as well as the growth rate: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CE25F9-3437-106B-230E-930F5C9311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47537"/>
                <a:ext cx="10515600" cy="4829426"/>
              </a:xfrm>
              <a:blipFill>
                <a:blip r:embed="rId2"/>
                <a:stretch>
                  <a:fillRect l="-1206" r="-15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89356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E01B7-A37A-BCE5-08B8-764368222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4: Elmo’s Electricity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281C0-C04D-58A9-E87D-4BC984570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4465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Elmo runs a small electricity utility. He has three electricity facilities: coal, gas, and wind. Each technology has its own cost and capacity. He must meet the hourly demand of his small town. What is Elmo’s cost-minimizing set of operational decisions?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BA5E9F-9D74-E33F-272D-C0DBAAE1A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3197" y="603250"/>
            <a:ext cx="37719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394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FF858-6CEA-D172-FE80-CDD39338B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Elmo’s Electricity [I] – Sets and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D46A18-3B11-7230-CDBE-926A7933CB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924091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Sets/indices: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: Technology type,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∈{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𝑐𝑜𝑎𝑙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𝑔𝑎𝑠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𝑤𝑖𝑛𝑑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𝑣𝑟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Variable renewable energy technologies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𝑣𝑟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∈{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𝑤𝑖𝑛𝑑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b="0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: Hour of day,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∈{1,2,…24}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Parameters</a:t>
                </a:r>
              </a:p>
              <a:p>
                <a:pPr marL="0" indent="0">
                  <a:buNone/>
                </a:pPr>
                <a:r>
                  <a:rPr lang="en-US" b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Cost of generation ($s / MWh)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: Capacity of generation (MW)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dirty="0"/>
                  <a:t>: Demand from consumers (MWhs)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dirty="0"/>
                  <a:t>: Capacity factor for electricity generation (unitless)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D46A18-3B11-7230-CDBE-926A7933CB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924091"/>
              </a:xfrm>
              <a:blipFill>
                <a:blip r:embed="rId2"/>
                <a:stretch>
                  <a:fillRect l="-1206" t="-28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4090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64735-FC0E-2696-38B0-BBB4E0CDB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 submission [will also send via email]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6267F-D313-7914-463E-ECC47E21A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505" y="1825625"/>
            <a:ext cx="1171875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submit your proposal (due at the beginning of class 9/24), you will need to:</a:t>
            </a:r>
          </a:p>
          <a:p>
            <a:pPr>
              <a:buFontTx/>
              <a:buChar char="-"/>
            </a:pPr>
            <a:r>
              <a:rPr lang="en-US" dirty="0"/>
              <a:t>Create a </a:t>
            </a:r>
            <a:r>
              <a:rPr lang="en-US" dirty="0" err="1"/>
              <a:t>github</a:t>
            </a:r>
            <a:r>
              <a:rPr lang="en-US" dirty="0"/>
              <a:t> repository, named </a:t>
            </a:r>
            <a:r>
              <a:rPr lang="en-US" i="1" dirty="0"/>
              <a:t>[your last name]_EBGN645</a:t>
            </a:r>
          </a:p>
          <a:p>
            <a:pPr>
              <a:buFontTx/>
              <a:buChar char="-"/>
            </a:pPr>
            <a:r>
              <a:rPr lang="en-US" dirty="0"/>
              <a:t>Create a subdirectory: Project</a:t>
            </a:r>
          </a:p>
          <a:p>
            <a:pPr>
              <a:buFontTx/>
              <a:buChar char="-"/>
            </a:pPr>
            <a:r>
              <a:rPr lang="en-US" dirty="0"/>
              <a:t>In Project – save your proposal document as </a:t>
            </a:r>
          </a:p>
          <a:p>
            <a:pPr marL="457200" lvl="1" indent="0">
              <a:buNone/>
            </a:pPr>
            <a:r>
              <a:rPr lang="en-US" i="1" dirty="0"/>
              <a:t>[your last name]_proposal.[pdf/docx/…]</a:t>
            </a:r>
          </a:p>
          <a:p>
            <a:pPr>
              <a:buFontTx/>
              <a:buChar char="-"/>
            </a:pPr>
            <a:r>
              <a:rPr lang="en-US" dirty="0"/>
              <a:t>Commit then push</a:t>
            </a:r>
          </a:p>
          <a:p>
            <a:pPr>
              <a:buFontTx/>
              <a:buChar char="-"/>
            </a:pPr>
            <a:r>
              <a:rPr lang="en-US" dirty="0"/>
              <a:t>Either (a) make the repository public or (b) add me as a collaborator</a:t>
            </a:r>
          </a:p>
          <a:p>
            <a:pPr lvl="1">
              <a:buFontTx/>
              <a:buChar char="-"/>
            </a:pPr>
            <a:r>
              <a:rPr lang="en-US" dirty="0"/>
              <a:t>If (b): My GitHub username is: maxxb77</a:t>
            </a:r>
          </a:p>
          <a:p>
            <a:pPr>
              <a:buFontTx/>
              <a:buChar char="-"/>
            </a:pPr>
            <a:r>
              <a:rPr lang="en-US" dirty="0"/>
              <a:t>Email me the link, even if you’ve invited me as a collaborator</a:t>
            </a:r>
          </a:p>
        </p:txBody>
      </p:sp>
    </p:spTree>
    <p:extLst>
      <p:ext uri="{BB962C8B-B14F-4D97-AF65-F5344CB8AC3E}">
        <p14:creationId xmlns:p14="http://schemas.microsoft.com/office/powerpoint/2010/main" val="28978973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014E6-CA16-5E28-5C94-0C554ECF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Elmo’s electricity [II] -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6453D-B570-AF70-F152-B21E14FB6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See spreadsheet - EBGN645_Data_Day3.xlsx</a:t>
            </a:r>
          </a:p>
        </p:txBody>
      </p:sp>
    </p:spTree>
    <p:extLst>
      <p:ext uri="{BB962C8B-B14F-4D97-AF65-F5344CB8AC3E}">
        <p14:creationId xmlns:p14="http://schemas.microsoft.com/office/powerpoint/2010/main" val="7016635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6E9F4-EA64-515D-96E6-E047E7FB5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168" y="365125"/>
            <a:ext cx="10908632" cy="1325563"/>
          </a:xfrm>
        </p:spPr>
        <p:txBody>
          <a:bodyPr/>
          <a:lstStyle/>
          <a:p>
            <a:r>
              <a:rPr lang="en-US" dirty="0"/>
              <a:t>Elmo’s Electricity [III] – Variables and objective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726A1F-8C0E-1EE5-6F97-C9D05D0B53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Variables:</a:t>
                </a:r>
              </a:p>
              <a:p>
                <a:pPr marL="0" indent="0">
                  <a:buNone/>
                </a:pPr>
                <a:r>
                  <a:rPr lang="en-US" b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dirty="0"/>
                  <a:t>: Generation in hour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(MWh)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𝜁</m:t>
                    </m:r>
                  </m:oMath>
                </a14:m>
                <a:r>
                  <a:rPr lang="en-US" dirty="0"/>
                  <a:t>: Total cost, target of our optimization ($s)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Objective: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e>
                        </m:mr>
                        <m:m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b>
                            </m:sSub>
                          </m:e>
                        </m:mr>
                      </m:m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𝜁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726A1F-8C0E-1EE5-6F97-C9D05D0B53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285572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F02D1-B6EE-C99F-6B71-855095671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Elmo’s Electricity [IV] - Constraints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FE65E3-27B6-6DDA-F8E9-1639C6A5601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Total amount of electricity generated must equal/exceed demand: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∀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Cannot generate more than there is capacity for: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∀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FE65E3-27B6-6DDA-F8E9-1639C6A5601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7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7246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C1B72-8F6C-BB5C-FDBA-239C5023A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Bigger picture: Comp econ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F3A70-8066-640F-89F3-13447CA45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you have been exposed to econometrics</a:t>
            </a:r>
          </a:p>
          <a:p>
            <a:pPr lvl="1"/>
            <a:r>
              <a:rPr lang="en-US" dirty="0"/>
              <a:t>There: estimating parameters based on historical data</a:t>
            </a:r>
          </a:p>
          <a:p>
            <a:pPr lvl="1"/>
            <a:r>
              <a:rPr lang="en-US" dirty="0"/>
              <a:t>Here: simulating new situations/policies/conditions/..</a:t>
            </a:r>
          </a:p>
          <a:p>
            <a:pPr lvl="1"/>
            <a:r>
              <a:rPr lang="en-US" dirty="0"/>
              <a:t>Often using the results from econometric studies</a:t>
            </a:r>
          </a:p>
          <a:p>
            <a:endParaRPr lang="en-US" dirty="0"/>
          </a:p>
          <a:p>
            <a:r>
              <a:rPr lang="en-US" dirty="0"/>
              <a:t>Anything from math/micro can be modeled:</a:t>
            </a:r>
          </a:p>
          <a:p>
            <a:pPr lvl="1"/>
            <a:r>
              <a:rPr lang="en-US" dirty="0"/>
              <a:t>Social surplus maximization</a:t>
            </a:r>
          </a:p>
          <a:p>
            <a:pPr lvl="1"/>
            <a:r>
              <a:rPr lang="en-US" dirty="0"/>
              <a:t>Profit maximization or cost minimization</a:t>
            </a:r>
          </a:p>
          <a:p>
            <a:pPr lvl="1"/>
            <a:r>
              <a:rPr lang="en-US" dirty="0"/>
              <a:t>Utility maximization (cobb-</a:t>
            </a:r>
            <a:r>
              <a:rPr lang="en-US" dirty="0" err="1"/>
              <a:t>dougy</a:t>
            </a:r>
            <a:r>
              <a:rPr lang="en-US" dirty="0"/>
              <a:t>) s.t. budget constraints</a:t>
            </a:r>
          </a:p>
          <a:p>
            <a:pPr lvl="1"/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851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6A64C-2CF3-66DE-CB6F-360896144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Econometrics vs Computational – framing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0090F9B-D642-6500-2DB2-F24635BEC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518556"/>
              </p:ext>
            </p:extLst>
          </p:nvPr>
        </p:nvGraphicFramePr>
        <p:xfrm>
          <a:off x="470452" y="1594571"/>
          <a:ext cx="11251095" cy="4177392"/>
        </p:xfrm>
        <a:graphic>
          <a:graphicData uri="http://schemas.openxmlformats.org/drawingml/2006/table">
            <a:tbl>
              <a:tblPr/>
              <a:tblGrid>
                <a:gridCol w="3750365">
                  <a:extLst>
                    <a:ext uri="{9D8B030D-6E8A-4147-A177-3AD203B41FA5}">
                      <a16:colId xmlns:a16="http://schemas.microsoft.com/office/drawing/2014/main" val="3739559404"/>
                    </a:ext>
                  </a:extLst>
                </a:gridCol>
                <a:gridCol w="4225351">
                  <a:extLst>
                    <a:ext uri="{9D8B030D-6E8A-4147-A177-3AD203B41FA5}">
                      <a16:colId xmlns:a16="http://schemas.microsoft.com/office/drawing/2014/main" val="4155739567"/>
                    </a:ext>
                  </a:extLst>
                </a:gridCol>
                <a:gridCol w="3275379">
                  <a:extLst>
                    <a:ext uri="{9D8B030D-6E8A-4147-A177-3AD203B41FA5}">
                      <a16:colId xmlns:a16="http://schemas.microsoft.com/office/drawing/2014/main" val="1946156657"/>
                    </a:ext>
                  </a:extLst>
                </a:gridCol>
              </a:tblGrid>
              <a:tr h="2695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/>
                        <a:t>Econometrics</a:t>
                      </a:r>
                      <a:endParaRPr lang="en-US" sz="2400" dirty="0"/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/>
                        <a:t>Computational</a:t>
                      </a:r>
                      <a:endParaRPr lang="en-US" sz="2400" dirty="0"/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/>
                        <a:t>Tool</a:t>
                      </a:r>
                      <a:endParaRPr lang="en-US" sz="2400" dirty="0"/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9079831"/>
                  </a:ext>
                </a:extLst>
              </a:tr>
              <a:tr h="5005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Has a carbon tax reduced coal plant generation?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What is the least-cost generation mix under different carbon tax levels?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Linear program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2383065"/>
                  </a:ext>
                </a:extLst>
              </a:tr>
              <a:tr h="5005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Have states’ renewable portfolio standards (RPS) policies increased renewable generation?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How do different rules related to RP </a:t>
                      </a:r>
                      <a:r>
                        <a:rPr lang="en-US" sz="2400" dirty="0" err="1"/>
                        <a:t>Spolicies</a:t>
                      </a:r>
                      <a:r>
                        <a:rPr lang="en-US" sz="2400" dirty="0"/>
                        <a:t> impact system costs and emissions in 2050?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Capacity expansion model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8327"/>
                  </a:ext>
                </a:extLst>
              </a:tr>
              <a:tr h="5005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Have safety regulations decreased the profitability of mining iron ore?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How might the US iron ore sector respond to new tariffs?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Market equilibrium model (NLP)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6197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2440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E00E32-C8E9-D2C6-9FC9-2A55D1E7E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3E359-3D49-0FC1-1DC4-E8794DB97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Econometrics vs Computational – framing [2]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C2E180-B1D6-301B-87F0-0305D58C0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99158"/>
              </p:ext>
            </p:extLst>
          </p:nvPr>
        </p:nvGraphicFramePr>
        <p:xfrm>
          <a:off x="470452" y="1325563"/>
          <a:ext cx="11251095" cy="5069340"/>
        </p:xfrm>
        <a:graphic>
          <a:graphicData uri="http://schemas.openxmlformats.org/drawingml/2006/table">
            <a:tbl>
              <a:tblPr/>
              <a:tblGrid>
                <a:gridCol w="3750365">
                  <a:extLst>
                    <a:ext uri="{9D8B030D-6E8A-4147-A177-3AD203B41FA5}">
                      <a16:colId xmlns:a16="http://schemas.microsoft.com/office/drawing/2014/main" val="3739559404"/>
                    </a:ext>
                  </a:extLst>
                </a:gridCol>
                <a:gridCol w="4225351">
                  <a:extLst>
                    <a:ext uri="{9D8B030D-6E8A-4147-A177-3AD203B41FA5}">
                      <a16:colId xmlns:a16="http://schemas.microsoft.com/office/drawing/2014/main" val="4155739567"/>
                    </a:ext>
                  </a:extLst>
                </a:gridCol>
                <a:gridCol w="3275379">
                  <a:extLst>
                    <a:ext uri="{9D8B030D-6E8A-4147-A177-3AD203B41FA5}">
                      <a16:colId xmlns:a16="http://schemas.microsoft.com/office/drawing/2014/main" val="1946156657"/>
                    </a:ext>
                  </a:extLst>
                </a:gridCol>
              </a:tblGrid>
              <a:tr h="2695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b="1" dirty="0"/>
                        <a:t>Econometrics</a:t>
                      </a:r>
                      <a:endParaRPr lang="en-US" sz="2000" dirty="0"/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b="1" dirty="0"/>
                        <a:t>Computational</a:t>
                      </a:r>
                      <a:endParaRPr lang="en-US" sz="2000" dirty="0"/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b="1" dirty="0"/>
                        <a:t>Tool</a:t>
                      </a:r>
                      <a:endParaRPr lang="en-US" sz="2000" dirty="0"/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9079831"/>
                  </a:ext>
                </a:extLst>
              </a:tr>
              <a:tr h="6161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Does increased natural gas supply reduce electricity prices?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How does new gas capacity change marginal prices and dispatch patterns across hours?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Cost minimization or equilibrium power market model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2519022"/>
                  </a:ext>
                </a:extLst>
              </a:tr>
              <a:tr h="7316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How has GDP growth </a:t>
                      </a:r>
                      <a:r>
                        <a:rPr lang="en-US" sz="2000" dirty="0" err="1"/>
                        <a:t>affectd</a:t>
                      </a:r>
                      <a:r>
                        <a:rPr lang="en-US" sz="2000" dirty="0"/>
                        <a:t> electricity demand?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How could sectoral growth shift electricity demand, fuel substitution, and emissions across the whole economy?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/>
                        <a:t>CGE model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141909"/>
                  </a:ext>
                </a:extLst>
              </a:tr>
              <a:tr h="6161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Does higher gasoline price reduce vehicle miles traveled?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How could fuel price changes shift transport mode choice between petroleum and electricity?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Partial or general equilibrium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0605046"/>
                  </a:ext>
                </a:extLst>
              </a:tr>
              <a:tr h="6161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/>
                        <a:t>Does EV purchase subsidy increase electric vehicle adoption?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What is the optimal fleet mix (gasoline vs. EV) under different subsidy and fuel price scenarios when households minimize lifetime cost of travel?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Discrete choice + system optimization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5271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5523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50CE2-73B1-4B99-1DCC-C8D3073F1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63B07-FEFC-B17B-4016-3866278A0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574379" cy="1325563"/>
          </a:xfrm>
        </p:spPr>
        <p:txBody>
          <a:bodyPr/>
          <a:lstStyle/>
          <a:p>
            <a:r>
              <a:rPr lang="en-US" dirty="0"/>
              <a:t>Econometrics vs Computational – framing [MB]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4A241DF-14D1-9F17-A23F-03CB2187C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9926142"/>
              </p:ext>
            </p:extLst>
          </p:nvPr>
        </p:nvGraphicFramePr>
        <p:xfrm>
          <a:off x="397040" y="1903078"/>
          <a:ext cx="10780295" cy="3628873"/>
        </p:xfrm>
        <a:graphic>
          <a:graphicData uri="http://schemas.openxmlformats.org/drawingml/2006/table">
            <a:tbl>
              <a:tblPr/>
              <a:tblGrid>
                <a:gridCol w="5078616">
                  <a:extLst>
                    <a:ext uri="{9D8B030D-6E8A-4147-A177-3AD203B41FA5}">
                      <a16:colId xmlns:a16="http://schemas.microsoft.com/office/drawing/2014/main" val="3739559404"/>
                    </a:ext>
                  </a:extLst>
                </a:gridCol>
                <a:gridCol w="5701679">
                  <a:extLst>
                    <a:ext uri="{9D8B030D-6E8A-4147-A177-3AD203B41FA5}">
                      <a16:colId xmlns:a16="http://schemas.microsoft.com/office/drawing/2014/main" val="4155739567"/>
                    </a:ext>
                  </a:extLst>
                </a:gridCol>
              </a:tblGrid>
              <a:tr h="2695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b="1" dirty="0"/>
                        <a:t>Econometrics</a:t>
                      </a:r>
                      <a:endParaRPr lang="en-US" sz="2000" dirty="0"/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b="1" dirty="0"/>
                        <a:t>Computational</a:t>
                      </a:r>
                      <a:endParaRPr lang="en-US" sz="2000" dirty="0"/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9079831"/>
                  </a:ext>
                </a:extLst>
              </a:tr>
              <a:tr h="6161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How has the power sector responded to mineral price changes?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What is the impact of doubling the price of minerals on the US power sector evolution?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2519022"/>
                  </a:ext>
                </a:extLst>
              </a:tr>
              <a:tr h="7316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How has pollution impacted people near coal plants?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What is the impact of federal policies on future deaths from air pollution?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141909"/>
                  </a:ext>
                </a:extLst>
              </a:tr>
              <a:tr h="6161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How have lithium producers responded to Chinese price control?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How would a new entrant impact the global lithium markets? What is the DWL from Chinese lithium market control?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0605046"/>
                  </a:ext>
                </a:extLst>
              </a:tr>
              <a:tr h="6161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How has the electricity grid responded to industrial procurement of clean energy credits?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/>
                        <a:t>What is the impact of different (hypothetical and real) clean procurement mechanisms on the US power grid?</a:t>
                      </a:r>
                    </a:p>
                  </a:txBody>
                  <a:tcPr marL="38507" marR="38507" marT="19254" marB="192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5271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589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079C0-97BF-C28E-1F20-4D20E4849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 – proposal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E6FCD-1F4F-106E-2121-98C4862AB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863" y="1861719"/>
            <a:ext cx="1077227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Econometrics asks: what can we learn from what has happened?</a:t>
            </a:r>
          </a:p>
          <a:p>
            <a:r>
              <a:rPr lang="en-US" dirty="0"/>
              <a:t>Computational asks: how might markets/consumers/producers/… respond given a hypothetical situation?</a:t>
            </a:r>
          </a:p>
          <a:p>
            <a:r>
              <a:rPr lang="en-US" dirty="0"/>
              <a:t>Often looking at policy…</a:t>
            </a:r>
          </a:p>
          <a:p>
            <a:pPr lvl="1"/>
            <a:r>
              <a:rPr lang="en-US" dirty="0"/>
              <a:t>Environmental policies</a:t>
            </a:r>
          </a:p>
          <a:p>
            <a:pPr lvl="1"/>
            <a:r>
              <a:rPr lang="en-US" dirty="0"/>
              <a:t>New regulations</a:t>
            </a:r>
          </a:p>
          <a:p>
            <a:pPr lvl="1"/>
            <a:r>
              <a:rPr lang="en-US" dirty="0"/>
              <a:t>Tariffs</a:t>
            </a:r>
          </a:p>
          <a:p>
            <a:r>
              <a:rPr lang="en-US" dirty="0"/>
              <a:t>Or market conditions:</a:t>
            </a:r>
          </a:p>
          <a:p>
            <a:pPr lvl="1"/>
            <a:r>
              <a:rPr lang="en-US" dirty="0"/>
              <a:t>Technological evolution</a:t>
            </a:r>
          </a:p>
          <a:p>
            <a:pPr lvl="1"/>
            <a:r>
              <a:rPr lang="en-US" dirty="0"/>
              <a:t>New resource discovery</a:t>
            </a:r>
          </a:p>
        </p:txBody>
      </p:sp>
    </p:spTree>
    <p:extLst>
      <p:ext uri="{BB962C8B-B14F-4D97-AF65-F5344CB8AC3E}">
        <p14:creationId xmlns:p14="http://schemas.microsoft.com/office/powerpoint/2010/main" val="1606155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31195-D227-5636-C8D7-5F31DCAD5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2AEFF-1D30-A839-FCF7-0BA8016D4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Practicing GAMS/GitHub</a:t>
            </a:r>
          </a:p>
          <a:p>
            <a:pPr lvl="1"/>
            <a:r>
              <a:rPr lang="en-US" sz="2800" dirty="0"/>
              <a:t>(Very) Simple examples</a:t>
            </a:r>
          </a:p>
          <a:p>
            <a:pPr lvl="1"/>
            <a:r>
              <a:rPr lang="en-US" sz="2800" dirty="0"/>
              <a:t>Introducing time</a:t>
            </a:r>
          </a:p>
          <a:p>
            <a:pPr lvl="1"/>
            <a:r>
              <a:rPr lang="en-US" sz="2800" dirty="0"/>
              <a:t>(slightly) less simple example, introduction of conditionals</a:t>
            </a:r>
          </a:p>
          <a:p>
            <a:pPr lvl="1"/>
            <a:r>
              <a:rPr lang="en-US" sz="2800" dirty="0"/>
              <a:t>Restarts/saves</a:t>
            </a:r>
          </a:p>
        </p:txBody>
      </p:sp>
    </p:spTree>
    <p:extLst>
      <p:ext uri="{BB962C8B-B14F-4D97-AF65-F5344CB8AC3E}">
        <p14:creationId xmlns:p14="http://schemas.microsoft.com/office/powerpoint/2010/main" val="3557090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1819</Words>
  <Application>Microsoft Macintosh PowerPoint</Application>
  <PresentationFormat>Widescreen</PresentationFormat>
  <Paragraphs>283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Aptos</vt:lpstr>
      <vt:lpstr>Aptos Display</vt:lpstr>
      <vt:lpstr>Aptos Narrow</vt:lpstr>
      <vt:lpstr>Arial</vt:lpstr>
      <vt:lpstr>Cambria Math</vt:lpstr>
      <vt:lpstr>Office Theme</vt:lpstr>
      <vt:lpstr>EBGN645: Day 5</vt:lpstr>
      <vt:lpstr>Questions, notes </vt:lpstr>
      <vt:lpstr>Proposal submission [will also send via email]</vt:lpstr>
      <vt:lpstr>Bigger picture: Comp econ projects</vt:lpstr>
      <vt:lpstr>Econometrics vs Computational – framing</vt:lpstr>
      <vt:lpstr>Econometrics vs Computational – framing [2]</vt:lpstr>
      <vt:lpstr>Econometrics vs Computational – framing [MB]</vt:lpstr>
      <vt:lpstr>Takeaway – proposal discussion</vt:lpstr>
      <vt:lpstr>Agenda</vt:lpstr>
      <vt:lpstr>Ripley’s restaurant – A very simple model </vt:lpstr>
      <vt:lpstr>Ripley’s restaurant</vt:lpstr>
      <vt:lpstr>Ripley’s restaurant – visualized by (janky) AI</vt:lpstr>
      <vt:lpstr>Writing a model</vt:lpstr>
      <vt:lpstr>Ripley’s restaurant</vt:lpstr>
      <vt:lpstr>Ripley’s restaurant</vt:lpstr>
      <vt:lpstr>Ripley’s restaurant</vt:lpstr>
      <vt:lpstr>Ripley’s restaurant</vt:lpstr>
      <vt:lpstr>Ripley’s restaurant</vt:lpstr>
      <vt:lpstr>Notes on unit conversions</vt:lpstr>
      <vt:lpstr>Sparse matrix construction</vt:lpstr>
      <vt:lpstr>Example 2: Ursula’s Utility</vt:lpstr>
      <vt:lpstr>Ursula’s Utility [I] – Sets, parameters, variables</vt:lpstr>
      <vt:lpstr>Ursula’s Utility [II] – Objective and constraints</vt:lpstr>
      <vt:lpstr>Example 3: Franz Forestry</vt:lpstr>
      <vt:lpstr>Franz Forestry [I] – sets and parameters</vt:lpstr>
      <vt:lpstr>Franz Forestry [II] – variables and objective</vt:lpstr>
      <vt:lpstr>Franz Forestry [III] - constraints</vt:lpstr>
      <vt:lpstr>Example 4: Elmo’s Electricity</vt:lpstr>
      <vt:lpstr>Elmo’s Electricity [I] – Sets and parameters</vt:lpstr>
      <vt:lpstr>Elmo’s electricity [II] - data</vt:lpstr>
      <vt:lpstr>Elmo’s Electricity [III] – Variables and objective</vt:lpstr>
      <vt:lpstr>Elmo’s Electricity [IV] - Constraints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Brown</dc:creator>
  <cp:lastModifiedBy>Maxwell Brown</cp:lastModifiedBy>
  <cp:revision>15</cp:revision>
  <dcterms:created xsi:type="dcterms:W3CDTF">2024-08-23T18:45:09Z</dcterms:created>
  <dcterms:modified xsi:type="dcterms:W3CDTF">2025-09-17T18:47:39Z</dcterms:modified>
</cp:coreProperties>
</file>

<file path=docProps/thumbnail.jpeg>
</file>